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7" r:id="rId2"/>
    <p:sldId id="292" r:id="rId3"/>
    <p:sldId id="293" r:id="rId4"/>
    <p:sldId id="295" r:id="rId5"/>
    <p:sldId id="314" r:id="rId6"/>
    <p:sldId id="316" r:id="rId7"/>
    <p:sldId id="319" r:id="rId8"/>
    <p:sldId id="297" r:id="rId9"/>
    <p:sldId id="315" r:id="rId10"/>
    <p:sldId id="264" r:id="rId11"/>
    <p:sldId id="323" r:id="rId12"/>
    <p:sldId id="302" r:id="rId13"/>
    <p:sldId id="298" r:id="rId14"/>
    <p:sldId id="299" r:id="rId15"/>
    <p:sldId id="300" r:id="rId16"/>
    <p:sldId id="301" r:id="rId17"/>
    <p:sldId id="317" r:id="rId18"/>
    <p:sldId id="263" r:id="rId19"/>
    <p:sldId id="266" r:id="rId20"/>
    <p:sldId id="278" r:id="rId21"/>
    <p:sldId id="267" r:id="rId22"/>
    <p:sldId id="277" r:id="rId23"/>
    <p:sldId id="268" r:id="rId24"/>
    <p:sldId id="279" r:id="rId25"/>
    <p:sldId id="303" r:id="rId26"/>
    <p:sldId id="272" r:id="rId27"/>
    <p:sldId id="318" r:id="rId28"/>
    <p:sldId id="322" r:id="rId29"/>
    <p:sldId id="271" r:id="rId30"/>
    <p:sldId id="274" r:id="rId31"/>
    <p:sldId id="276" r:id="rId32"/>
    <p:sldId id="258" r:id="rId33"/>
    <p:sldId id="304" r:id="rId34"/>
    <p:sldId id="320" r:id="rId35"/>
    <p:sldId id="321" r:id="rId36"/>
    <p:sldId id="273" r:id="rId37"/>
    <p:sldId id="290" r:id="rId38"/>
    <p:sldId id="305" r:id="rId39"/>
    <p:sldId id="306" r:id="rId40"/>
    <p:sldId id="308" r:id="rId41"/>
    <p:sldId id="310" r:id="rId42"/>
    <p:sldId id="307" r:id="rId43"/>
    <p:sldId id="309" r:id="rId44"/>
    <p:sldId id="311" r:id="rId45"/>
    <p:sldId id="31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4624" autoAdjust="0"/>
  </p:normalViewPr>
  <p:slideViewPr>
    <p:cSldViewPr snapToGrid="0" snapToObjects="1">
      <p:cViewPr varScale="1">
        <p:scale>
          <a:sx n="86" d="100"/>
          <a:sy n="86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1D7A88-25B6-4149-BB22-4BDBCDDDAE4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F10844-1CE7-3149-BA95-241760F45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tartupessential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www.youtube.com/watch?v=A0U6vRWP5fY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577"/>
            <a:ext cx="9144000" cy="300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9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2518257"/>
              </p:ext>
            </p:extLst>
          </p:nvPr>
        </p:nvGraphicFramePr>
        <p:xfrm>
          <a:off x="0" y="39257"/>
          <a:ext cx="9144000" cy="678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61797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                                  </a:t>
                      </a:r>
                      <a:r>
                        <a:rPr lang="en-US" sz="2200" baseline="0" dirty="0" smtClean="0"/>
                        <a:t>     </a:t>
                      </a:r>
                      <a:r>
                        <a:rPr lang="en-US" sz="2200" dirty="0" smtClean="0"/>
                        <a:t>Full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200" dirty="0" smtClean="0"/>
                        <a:t>Website Broker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Service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sz="2200" b="1" dirty="0" smtClean="0"/>
                        <a:t>Business</a:t>
                      </a:r>
                      <a:r>
                        <a:rPr lang="en-US" sz="2200" b="1" baseline="0" dirty="0" smtClean="0"/>
                        <a:t> Development</a:t>
                      </a:r>
                      <a:endParaRPr lang="en-US" sz="2200" b="1" dirty="0"/>
                    </a:p>
                  </a:txBody>
                  <a:tcPr/>
                </a:tc>
              </a:tr>
              <a:tr h="31631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               </a:t>
                      </a:r>
                      <a:r>
                        <a:rPr lang="en-US" sz="2200" b="1" dirty="0" smtClean="0"/>
                        <a:t>Do It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200" b="1" dirty="0" smtClean="0"/>
                        <a:t>Yourself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48" y="3739290"/>
            <a:ext cx="1878073" cy="95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82" y="3687705"/>
            <a:ext cx="1212872" cy="121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486"/>
            <a:ext cx="2102861" cy="67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8374"/>
            <a:ext cx="1459014" cy="882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1297"/>
            <a:ext cx="2177562" cy="533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1" y="1970498"/>
            <a:ext cx="1160803" cy="1207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73" y="1322000"/>
            <a:ext cx="2531738" cy="648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7" y="2375395"/>
            <a:ext cx="1464685" cy="117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8" y="4330768"/>
            <a:ext cx="1533886" cy="829067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932" y="350450"/>
            <a:ext cx="3238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30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945"/>
          </a:xfrm>
        </p:spPr>
        <p:txBody>
          <a:bodyPr/>
          <a:lstStyle/>
          <a:p>
            <a:r>
              <a:rPr lang="en-US" dirty="0" smtClean="0"/>
              <a:t>Competitor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10"/>
            <a:ext cx="8229600" cy="48792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competitors – Popular get rich quick schemes:</a:t>
            </a:r>
          </a:p>
          <a:p>
            <a:pPr lvl="1"/>
            <a:r>
              <a:rPr lang="en-US" dirty="0" smtClean="0"/>
              <a:t>John Beck’s Free &amp; Clear Real Estate System</a:t>
            </a:r>
          </a:p>
          <a:p>
            <a:pPr lvl="1"/>
            <a:r>
              <a:rPr lang="en-US" dirty="0" smtClean="0"/>
              <a:t>Sell “The Greatest Vitamin in the World”</a:t>
            </a:r>
          </a:p>
          <a:p>
            <a:pPr lvl="1"/>
            <a:r>
              <a:rPr lang="en-US" dirty="0" smtClean="0"/>
              <a:t>Quixtar</a:t>
            </a:r>
          </a:p>
          <a:p>
            <a:pPr lvl="1"/>
            <a:r>
              <a:rPr lang="en-US" dirty="0" smtClean="0"/>
              <a:t>4X Made Easy (Wizetrade)</a:t>
            </a:r>
          </a:p>
          <a:p>
            <a:pPr lvl="1"/>
            <a:r>
              <a:rPr lang="en-US" dirty="0" smtClean="0"/>
              <a:t>Free Money to Pay Your Bills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Secondary competitors – Website auctions and brokers:</a:t>
            </a:r>
          </a:p>
          <a:p>
            <a:pPr lvl="1"/>
            <a:r>
              <a:rPr lang="en-US" dirty="0" smtClean="0"/>
              <a:t>Flippa.com </a:t>
            </a:r>
          </a:p>
          <a:p>
            <a:pPr lvl="1"/>
            <a:r>
              <a:rPr lang="en-US" dirty="0" smtClean="0"/>
              <a:t>Websitebroker.com</a:t>
            </a:r>
          </a:p>
          <a:p>
            <a:pPr lvl="1"/>
            <a:r>
              <a:rPr lang="en-US" dirty="0" smtClean="0"/>
              <a:t>Dealasite.com</a:t>
            </a:r>
          </a:p>
          <a:p>
            <a:pPr lvl="1"/>
            <a:r>
              <a:rPr lang="en-US" dirty="0" smtClean="0"/>
              <a:t>Ebay.com 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Distant competitors – Website template makers:</a:t>
            </a:r>
          </a:p>
          <a:p>
            <a:pPr lvl="1"/>
            <a:r>
              <a:rPr lang="en-US" dirty="0" smtClean="0"/>
              <a:t>Templatemonster.com</a:t>
            </a:r>
          </a:p>
          <a:p>
            <a:pPr lvl="1"/>
            <a:r>
              <a:rPr lang="en-US" dirty="0" smtClean="0"/>
              <a:t>Templatemagician.com</a:t>
            </a:r>
          </a:p>
          <a:p>
            <a:pPr lvl="1"/>
            <a:r>
              <a:rPr lang="en-US" dirty="0" smtClean="0"/>
              <a:t>Page-zone.com</a:t>
            </a:r>
          </a:p>
          <a:p>
            <a:pPr lvl="1"/>
            <a:r>
              <a:rPr lang="en-US" dirty="0" smtClean="0"/>
              <a:t>Hosting services like godaddy.com and 1and1.com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1348"/>
          </a:xfrm>
        </p:spPr>
        <p:txBody>
          <a:bodyPr/>
          <a:lstStyle/>
          <a:p>
            <a:r>
              <a:rPr lang="en-US" dirty="0" smtClean="0"/>
              <a:t>Product – 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418"/>
            <a:ext cx="8229600" cy="4404467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en-US" sz="2000" b="1" dirty="0" smtClean="0"/>
              <a:t>PRIMARY:</a:t>
            </a:r>
          </a:p>
          <a:p>
            <a:pPr lvl="0"/>
            <a:r>
              <a:rPr lang="en-US" sz="2000" dirty="0" smtClean="0"/>
              <a:t>Newly unemployed individuals.  These will be ideal clients for our offering for two reasons:</a:t>
            </a:r>
          </a:p>
          <a:p>
            <a:pPr lvl="1"/>
            <a:r>
              <a:rPr lang="en-US" dirty="0" smtClean="0"/>
              <a:t>They are likely in a point of their life where they are rethinking their career path</a:t>
            </a:r>
          </a:p>
          <a:p>
            <a:pPr lvl="1"/>
            <a:r>
              <a:rPr lang="en-US" dirty="0" smtClean="0"/>
              <a:t>They may have gained access to extra spending money via a severance package</a:t>
            </a:r>
            <a:endParaRPr lang="en-US" b="1" dirty="0" smtClean="0"/>
          </a:p>
          <a:p>
            <a:pPr lvl="0"/>
            <a:r>
              <a:rPr lang="en-US" sz="2000" dirty="0" smtClean="0"/>
              <a:t>Individuals and families looking for a side income</a:t>
            </a:r>
          </a:p>
          <a:p>
            <a:pPr lvl="0"/>
            <a:r>
              <a:rPr lang="en-US" sz="2000" dirty="0" smtClean="0"/>
              <a:t>Recent college graduates seeking an 8-5 alternative</a:t>
            </a:r>
          </a:p>
          <a:p>
            <a:r>
              <a:rPr lang="en-US" sz="2000" dirty="0" smtClean="0"/>
              <a:t>Individuals frustrated with their repetitive and non-challenging work environment and seeking an exciting alternative with growth potential</a:t>
            </a:r>
          </a:p>
          <a:p>
            <a:pPr lvl="0"/>
            <a:endParaRPr lang="en-US" sz="2000" dirty="0" smtClean="0"/>
          </a:p>
          <a:p>
            <a:pPr lvl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SECONDARY</a:t>
            </a:r>
          </a:p>
          <a:p>
            <a:pPr lvl="0"/>
            <a:r>
              <a:rPr lang="en-US" sz="2000" dirty="0" smtClean="0"/>
              <a:t>Website developers interested in purchasing pre-made code to enhance or speed up their ongoing projects</a:t>
            </a:r>
          </a:p>
          <a:p>
            <a:pPr lvl="0"/>
            <a:r>
              <a:rPr lang="en-US" sz="2000" dirty="0" smtClean="0"/>
              <a:t>Website template sellers looking to expand their inventory</a:t>
            </a:r>
          </a:p>
          <a:p>
            <a:pPr lvl="0"/>
            <a:r>
              <a:rPr lang="en-US" sz="2000" dirty="0" smtClean="0"/>
              <a:t>Established entrepreneurs who would like to pursue a new venture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2218"/>
          </a:xfrm>
        </p:spPr>
        <p:txBody>
          <a:bodyPr/>
          <a:lstStyle/>
          <a:p>
            <a:r>
              <a:rPr lang="en-US" sz="5000" b="1" dirty="0"/>
              <a:t>Product </a:t>
            </a:r>
            <a:r>
              <a:rPr lang="en-US" sz="5000" b="1" dirty="0" smtClean="0"/>
              <a:t>– Revenue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800"/>
            <a:ext cx="9144000" cy="5206609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b="1" dirty="0">
                <a:solidFill>
                  <a:schemeClr val="accent5"/>
                </a:solidFill>
              </a:rPr>
              <a:t>Initial </a:t>
            </a:r>
            <a:r>
              <a:rPr lang="en-US" b="1" dirty="0" smtClean="0">
                <a:solidFill>
                  <a:schemeClr val="accent5"/>
                </a:solidFill>
              </a:rPr>
              <a:t>sale revenue:</a:t>
            </a:r>
            <a:endParaRPr lang="en-US" dirty="0">
              <a:solidFill>
                <a:schemeClr val="accent5"/>
              </a:solidFill>
            </a:endParaRPr>
          </a:p>
          <a:p>
            <a:pPr lvl="1" fontAlgn="base"/>
            <a:r>
              <a:rPr lang="en-US" dirty="0" smtClean="0"/>
              <a:t>$1,600  average – Basic Package</a:t>
            </a:r>
          </a:p>
          <a:p>
            <a:pPr lvl="1" fontAlgn="base"/>
            <a:r>
              <a:rPr lang="en-US" dirty="0" smtClean="0"/>
              <a:t>$2,900 average – Consulting Package</a:t>
            </a:r>
          </a:p>
          <a:p>
            <a:pPr lvl="1" fontAlgn="base"/>
            <a:r>
              <a:rPr lang="en-US" dirty="0" smtClean="0"/>
              <a:t>$5,500 average – Full Marketing Package</a:t>
            </a:r>
            <a:endParaRPr lang="en-US" dirty="0"/>
          </a:p>
          <a:p>
            <a:pPr lvl="1" fontAlgn="base"/>
            <a:endParaRPr lang="en-US" dirty="0"/>
          </a:p>
          <a:p>
            <a:pPr fontAlgn="base"/>
            <a:r>
              <a:rPr lang="en-US" b="1" dirty="0">
                <a:solidFill>
                  <a:schemeClr val="accent5"/>
                </a:solidFill>
              </a:rPr>
              <a:t>Website </a:t>
            </a:r>
            <a:r>
              <a:rPr lang="en-US" b="1" dirty="0" smtClean="0">
                <a:solidFill>
                  <a:schemeClr val="accent5"/>
                </a:solidFill>
              </a:rPr>
              <a:t>hosting and updates revenue:</a:t>
            </a:r>
            <a:endParaRPr lang="en-US" dirty="0">
              <a:solidFill>
                <a:schemeClr val="accent5"/>
              </a:solidFill>
            </a:endParaRPr>
          </a:p>
          <a:p>
            <a:pPr lvl="1" fontAlgn="base"/>
            <a:r>
              <a:rPr lang="en-US" dirty="0" smtClean="0"/>
              <a:t>$7 per/month average</a:t>
            </a:r>
          </a:p>
          <a:p>
            <a:pPr lvl="1" fontAlgn="base"/>
            <a:r>
              <a:rPr lang="en-US" dirty="0" smtClean="0"/>
              <a:t>Website updates – $300 year 1, $150 year 2, $100 year 3</a:t>
            </a:r>
          </a:p>
          <a:p>
            <a:pPr lvl="1" fontAlgn="base"/>
            <a:r>
              <a:rPr lang="en-US" dirty="0" smtClean="0"/>
              <a:t>3 year average retention.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>
                <a:solidFill>
                  <a:srgbClr val="63891F"/>
                </a:solidFill>
              </a:rPr>
              <a:t>Post sale advertising services revenue:</a:t>
            </a:r>
            <a:endParaRPr lang="en-US" dirty="0">
              <a:solidFill>
                <a:srgbClr val="63891F"/>
              </a:solidFill>
            </a:endParaRPr>
          </a:p>
          <a:p>
            <a:pPr lvl="1" fontAlgn="base"/>
            <a:r>
              <a:rPr lang="en-US" dirty="0" smtClean="0"/>
              <a:t>Average $1,500 lifetime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Expenses:</a:t>
            </a:r>
            <a:endParaRPr lang="en-US" dirty="0">
              <a:solidFill>
                <a:srgbClr val="FF0000"/>
              </a:solidFill>
            </a:endParaRPr>
          </a:p>
          <a:p>
            <a:pPr lvl="1" fontAlgn="base"/>
            <a:r>
              <a:rPr lang="en-US" dirty="0" smtClean="0"/>
              <a:t>$120 </a:t>
            </a:r>
            <a:r>
              <a:rPr lang="en-US" dirty="0"/>
              <a:t>design </a:t>
            </a:r>
            <a:r>
              <a:rPr lang="en-US" dirty="0" smtClean="0"/>
              <a:t>&amp; content fee</a:t>
            </a:r>
            <a:endParaRPr lang="en-US" dirty="0"/>
          </a:p>
          <a:p>
            <a:pPr lvl="1" fontAlgn="base"/>
            <a:r>
              <a:rPr lang="en-US" dirty="0"/>
              <a:t>83c per/month domain </a:t>
            </a:r>
            <a:r>
              <a:rPr lang="en-US" dirty="0" smtClean="0"/>
              <a:t>hosting (1 year average)</a:t>
            </a:r>
            <a:endParaRPr lang="en-US" dirty="0"/>
          </a:p>
          <a:p>
            <a:pPr lvl="1" fontAlgn="base"/>
            <a:r>
              <a:rPr lang="en-US" dirty="0" smtClean="0"/>
              <a:t>$30 </a:t>
            </a:r>
            <a:r>
              <a:rPr lang="en-US" dirty="0"/>
              <a:t>average loss from instant revenue </a:t>
            </a:r>
            <a:r>
              <a:rPr lang="en-US" dirty="0" smtClean="0"/>
              <a:t>promotion</a:t>
            </a:r>
          </a:p>
          <a:p>
            <a:pPr lvl="1" fontAlgn="base"/>
            <a:r>
              <a:rPr lang="en-US" dirty="0" smtClean="0"/>
              <a:t>25% of affiliate referred sales </a:t>
            </a:r>
          </a:p>
          <a:p>
            <a:pPr lvl="1" fontAlgn="base"/>
            <a:r>
              <a:rPr lang="en-US" dirty="0" smtClean="0"/>
              <a:t>2.5% credit card processing </a:t>
            </a:r>
          </a:p>
          <a:p>
            <a:pPr lvl="1" fontAlgn="base"/>
            <a:endParaRPr lang="en-US" dirty="0" smtClean="0"/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>
                <a:solidFill>
                  <a:srgbClr val="63891F"/>
                </a:solidFill>
              </a:rPr>
              <a:t>Estimated revenue per/sale - $5,848</a:t>
            </a:r>
            <a:endParaRPr lang="en-US" dirty="0">
              <a:solidFill>
                <a:srgbClr val="63891F"/>
              </a:solidFill>
            </a:endParaRPr>
          </a:p>
          <a:p>
            <a:pPr lvl="1" fontAlgn="base"/>
            <a:r>
              <a:rPr lang="en-US" dirty="0" smtClean="0"/>
              <a:t>$4,000(average initial sale price) + $252(3 years of hosting) + $1,500 (average post sale advertising revenue)  + $300 + $550 (website updates</a:t>
            </a:r>
          </a:p>
          <a:p>
            <a:pPr marL="457200" lvl="1" indent="0" fontAlgn="base">
              <a:buNone/>
            </a:pPr>
            <a:r>
              <a:rPr lang="en-US" dirty="0" smtClean="0">
                <a:solidFill>
                  <a:srgbClr val="63891F"/>
                </a:solidFill>
              </a:rPr>
              <a:t>= </a:t>
            </a:r>
            <a:r>
              <a:rPr lang="en-US" u="sng" dirty="0" smtClean="0">
                <a:solidFill>
                  <a:srgbClr val="63891F"/>
                </a:solidFill>
              </a:rPr>
              <a:t>$6,302 Profit</a:t>
            </a:r>
          </a:p>
          <a:p>
            <a:pPr lvl="1" fontAlgn="base"/>
            <a:r>
              <a:rPr lang="en-US" dirty="0" smtClean="0"/>
              <a:t>$120 (average design &amp; content cost) + $10 (average domain hosting pre sale) + $30 (instant revenue promo) + $150 (affiliate payout) + $144 (credit card processing)</a:t>
            </a:r>
          </a:p>
          <a:p>
            <a:pPr marL="457200" lvl="1" indent="0" fontAlgn="base">
              <a:buNone/>
            </a:pP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u="sng" dirty="0" smtClean="0">
                <a:solidFill>
                  <a:srgbClr val="FF0000"/>
                </a:solidFill>
              </a:rPr>
              <a:t>$454 Expenditures</a:t>
            </a:r>
            <a:endParaRPr lang="en-US" u="sng" dirty="0">
              <a:solidFill>
                <a:srgbClr val="FF0000"/>
              </a:solidFill>
            </a:endParaRPr>
          </a:p>
          <a:p>
            <a:pPr lvl="1" fontAlgn="base"/>
            <a:endParaRPr lang="en-US" dirty="0" smtClean="0"/>
          </a:p>
          <a:p>
            <a:pPr lvl="1" fontAlgn="base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5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/>
              <a:t>Management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596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 smtClean="0"/>
              <a:t>Andrew </a:t>
            </a:r>
            <a:r>
              <a:rPr lang="en-US" b="1" dirty="0" err="1" smtClean="0"/>
              <a:t>Witzigman</a:t>
            </a:r>
            <a:r>
              <a:rPr lang="en-US" b="1" dirty="0" smtClean="0"/>
              <a:t> - CEO</a:t>
            </a:r>
            <a:endParaRPr lang="en-US" dirty="0" smtClean="0"/>
          </a:p>
          <a:p>
            <a:pPr lvl="1" fontAlgn="base"/>
            <a:r>
              <a:rPr lang="en-US" dirty="0" smtClean="0"/>
              <a:t>Founder of </a:t>
            </a:r>
            <a:r>
              <a:rPr lang="en-US" dirty="0" err="1" smtClean="0"/>
              <a:t>StartUpEssential</a:t>
            </a:r>
            <a:endParaRPr lang="en-US" dirty="0" smtClean="0"/>
          </a:p>
          <a:p>
            <a:pPr lvl="1" fontAlgn="base"/>
            <a:r>
              <a:rPr lang="en-US" dirty="0" smtClean="0"/>
              <a:t>Masters in marketing analytics from NYU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/>
              <a:t>Chris Yates - CMO</a:t>
            </a:r>
            <a:endParaRPr lang="en-US" dirty="0"/>
          </a:p>
          <a:p>
            <a:pPr lvl="1" fontAlgn="base"/>
            <a:r>
              <a:rPr lang="en-US" dirty="0" smtClean="0"/>
              <a:t>CEO of Vision Group</a:t>
            </a:r>
          </a:p>
          <a:p>
            <a:pPr lvl="1" fontAlgn="base"/>
            <a:r>
              <a:rPr lang="en-US" dirty="0"/>
              <a:t>Owner of </a:t>
            </a:r>
            <a:r>
              <a:rPr lang="en-US" dirty="0" smtClean="0"/>
              <a:t>BuyingAndSellingWebsites.com</a:t>
            </a:r>
          </a:p>
          <a:p>
            <a:pPr lvl="1" fontAlgn="base"/>
            <a:r>
              <a:rPr lang="en-US" dirty="0" smtClean="0"/>
              <a:t>Bachelor degree in </a:t>
            </a:r>
            <a:r>
              <a:rPr lang="en-US" dirty="0"/>
              <a:t>c</a:t>
            </a:r>
            <a:r>
              <a:rPr lang="en-US" dirty="0" smtClean="0"/>
              <a:t>omputer science from University of Montana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/>
              <a:t>Adam </a:t>
            </a:r>
            <a:r>
              <a:rPr lang="en-US" b="1" dirty="0" err="1" smtClean="0"/>
              <a:t>Berenstein</a:t>
            </a:r>
            <a:r>
              <a:rPr lang="en-US" b="1" dirty="0" smtClean="0"/>
              <a:t> – CFO</a:t>
            </a:r>
            <a:endParaRPr lang="en-US" dirty="0"/>
          </a:p>
          <a:p>
            <a:pPr lvl="1" fontAlgn="base"/>
            <a:r>
              <a:rPr lang="en-US" dirty="0"/>
              <a:t>MBA in finance from Rutgers </a:t>
            </a:r>
            <a:r>
              <a:rPr lang="en-US" dirty="0" smtClean="0"/>
              <a:t>University</a:t>
            </a:r>
          </a:p>
          <a:p>
            <a:pPr marL="457200" lvl="1" indent="0" fontAlgn="base"/>
            <a:r>
              <a:rPr lang="en-US" dirty="0" smtClean="0"/>
              <a:t>   Financial Analyst at Bank of Montreal</a:t>
            </a:r>
          </a:p>
          <a:p>
            <a:pPr marL="457200" lvl="1" indent="0" fontAlgn="base">
              <a:buNone/>
            </a:pPr>
            <a:endParaRPr lang="en-US" dirty="0"/>
          </a:p>
          <a:p>
            <a:pPr fontAlgn="base"/>
            <a:r>
              <a:rPr lang="en-US" b="1" dirty="0" smtClean="0"/>
              <a:t>Asif Khan – CCO</a:t>
            </a:r>
          </a:p>
          <a:p>
            <a:pPr lvl="1" fontAlgn="base"/>
            <a:r>
              <a:rPr lang="en-US" dirty="0" smtClean="0"/>
              <a:t>CEO of TheCreativeWritingWorld.com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lvl="1" fontAlgn="base"/>
            <a:endParaRPr lang="en-US" dirty="0" smtClean="0"/>
          </a:p>
          <a:p>
            <a:pPr lvl="1" fontAlgn="base"/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640" y="2817700"/>
            <a:ext cx="12700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40" y="5267961"/>
            <a:ext cx="1270000" cy="1264920"/>
          </a:xfrm>
          <a:prstGeom prst="rect">
            <a:avLst/>
          </a:prstGeom>
        </p:spPr>
      </p:pic>
      <p:pic>
        <p:nvPicPr>
          <p:cNvPr id="8" name="Picture 7" descr="Tom-Skiba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41" y="1371600"/>
            <a:ext cx="1270000" cy="1446100"/>
          </a:xfrm>
          <a:prstGeom prst="rect">
            <a:avLst/>
          </a:prstGeom>
        </p:spPr>
      </p:pic>
      <p:pic>
        <p:nvPicPr>
          <p:cNvPr id="9" name="Picture 8" descr="steven_bernstein_headshot-196x2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641" y="4087701"/>
            <a:ext cx="1270000" cy="1180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2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/>
              <a:t>Strategic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Cross </a:t>
            </a:r>
            <a:r>
              <a:rPr lang="en-US" b="1" dirty="0" smtClean="0"/>
              <a:t>Promotion</a:t>
            </a:r>
            <a:endParaRPr lang="en-US" b="1" dirty="0"/>
          </a:p>
          <a:p>
            <a:pPr lvl="1" fontAlgn="base"/>
            <a:r>
              <a:rPr lang="en-US" dirty="0" smtClean="0"/>
              <a:t>StartUpNation.com</a:t>
            </a:r>
            <a:endParaRPr lang="en-US" b="1" dirty="0" smtClean="0"/>
          </a:p>
          <a:p>
            <a:pPr lvl="1" fontAlgn="base"/>
            <a:r>
              <a:rPr lang="en-US" dirty="0" smtClean="0"/>
              <a:t>TheFastLaneForum.com</a:t>
            </a:r>
          </a:p>
          <a:p>
            <a:pPr lvl="1" fontAlgn="base">
              <a:buNone/>
            </a:pPr>
            <a:endParaRPr lang="en-US" b="1" dirty="0"/>
          </a:p>
          <a:p>
            <a:pPr fontAlgn="base"/>
            <a:r>
              <a:rPr lang="en-US" b="1" dirty="0"/>
              <a:t>Design</a:t>
            </a:r>
          </a:p>
          <a:p>
            <a:pPr lvl="1" fontAlgn="base"/>
            <a:r>
              <a:rPr lang="en-US" dirty="0"/>
              <a:t>Indian IQ</a:t>
            </a:r>
            <a:endParaRPr lang="en-US" b="1" dirty="0"/>
          </a:p>
          <a:p>
            <a:pPr lvl="1" fontAlgn="base"/>
            <a:r>
              <a:rPr lang="en-US" dirty="0"/>
              <a:t>Web Pro India</a:t>
            </a:r>
            <a:endParaRPr lang="en-US" b="1" dirty="0"/>
          </a:p>
          <a:p>
            <a:pPr lvl="1" fontAlgn="base"/>
            <a:r>
              <a:rPr lang="en-US" dirty="0"/>
              <a:t>Blue Chip Technosys</a:t>
            </a:r>
            <a:endParaRPr lang="en-US" b="1" dirty="0"/>
          </a:p>
          <a:p>
            <a:endParaRPr lang="en-US" dirty="0" smtClean="0"/>
          </a:p>
          <a:p>
            <a:pPr fontAlgn="base"/>
            <a:r>
              <a:rPr lang="en-US" b="1" dirty="0" smtClean="0"/>
              <a:t>Content writer</a:t>
            </a:r>
            <a:endParaRPr lang="en-US" b="1" dirty="0"/>
          </a:p>
          <a:p>
            <a:pPr lvl="1" fontAlgn="base"/>
            <a:r>
              <a:rPr lang="en-US" dirty="0" smtClean="0"/>
              <a:t>Tony Henriquez</a:t>
            </a:r>
          </a:p>
          <a:p>
            <a:pPr lvl="2" fontAlgn="base"/>
            <a:r>
              <a:rPr lang="en-US" dirty="0" smtClean="0"/>
              <a:t>Writer for clubplanet.com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andsh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77" y="1600200"/>
            <a:ext cx="4304823" cy="2869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1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1280"/>
          </a:xfrm>
        </p:spPr>
        <p:txBody>
          <a:bodyPr/>
          <a:lstStyle/>
          <a:p>
            <a:r>
              <a:rPr lang="en-US" dirty="0" smtClean="0"/>
              <a:t>Advisory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John </a:t>
            </a:r>
            <a:r>
              <a:rPr lang="en-US" b="1" dirty="0"/>
              <a:t>W </a:t>
            </a:r>
            <a:r>
              <a:rPr lang="en-US" b="1" dirty="0" err="1" smtClean="0"/>
              <a:t>Dobrovski</a:t>
            </a:r>
            <a:r>
              <a:rPr lang="en-US" b="1" dirty="0" smtClean="0"/>
              <a:t> </a:t>
            </a:r>
            <a:r>
              <a:rPr lang="en-US" b="1" dirty="0"/>
              <a:t>– Legal</a:t>
            </a:r>
            <a:endParaRPr lang="en-US" dirty="0"/>
          </a:p>
          <a:p>
            <a:pPr lvl="1" fontAlgn="base"/>
            <a:r>
              <a:rPr lang="en-US" dirty="0"/>
              <a:t>Law degree from Richmond School of Law</a:t>
            </a:r>
          </a:p>
          <a:p>
            <a:pPr lvl="1" fontAlgn="base"/>
            <a:r>
              <a:rPr lang="en-US" dirty="0"/>
              <a:t>Attorney specializing in internet </a:t>
            </a:r>
            <a:r>
              <a:rPr lang="en-US" dirty="0" smtClean="0"/>
              <a:t>law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r>
              <a:rPr lang="en-US" b="1" dirty="0" err="1"/>
              <a:t>Meenu</a:t>
            </a:r>
            <a:r>
              <a:rPr lang="en-US" b="1" dirty="0"/>
              <a:t> </a:t>
            </a:r>
            <a:r>
              <a:rPr lang="en-US" b="1" dirty="0" err="1"/>
              <a:t>Thukral</a:t>
            </a:r>
            <a:r>
              <a:rPr lang="en-US" b="1" dirty="0"/>
              <a:t> - Programming &amp; </a:t>
            </a:r>
            <a:r>
              <a:rPr lang="en-US" b="1" dirty="0" smtClean="0"/>
              <a:t>Design</a:t>
            </a:r>
          </a:p>
          <a:p>
            <a:pPr lvl="1" fontAlgn="base"/>
            <a:r>
              <a:rPr lang="en-US" dirty="0" smtClean="0"/>
              <a:t>Lead developer at Emphatic Technologies</a:t>
            </a:r>
          </a:p>
          <a:p>
            <a:pPr lvl="1" fontAlgn="base"/>
            <a:r>
              <a:rPr lang="en-US" dirty="0" smtClean="0"/>
              <a:t>Very up-to date on all changes in website development industry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/>
              <a:t>Jose Gonzales – Unemployment Trends</a:t>
            </a:r>
            <a:endParaRPr lang="en-US" dirty="0"/>
          </a:p>
          <a:p>
            <a:pPr lvl="1" fontAlgn="base"/>
            <a:r>
              <a:rPr lang="en-US" dirty="0" smtClean="0"/>
              <a:t>Owner of The405Club.com</a:t>
            </a:r>
            <a:endParaRPr lang="en-US" dirty="0"/>
          </a:p>
          <a:p>
            <a:pPr marL="457200" lvl="1" indent="0" fontAlgn="base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20" y="4064000"/>
            <a:ext cx="1143000" cy="1356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20" y="2743200"/>
            <a:ext cx="1143000" cy="1320800"/>
          </a:xfrm>
          <a:prstGeom prst="rect">
            <a:avLst/>
          </a:prstGeom>
        </p:spPr>
      </p:pic>
      <p:pic>
        <p:nvPicPr>
          <p:cNvPr id="7" name="Picture 6" descr="bigstock-Successful-Mature-Business-Man-74089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020" y="1346262"/>
            <a:ext cx="1143000" cy="1396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9145"/>
          </a:xfrm>
        </p:spPr>
        <p:txBody>
          <a:bodyPr/>
          <a:lstStyle/>
          <a:p>
            <a:r>
              <a:rPr lang="en-US" dirty="0" smtClean="0"/>
              <a:t>Marketing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14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Marketing strategy will be split between targeting each business being sold individually and the main offering as a whole.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361885"/>
          <a:ext cx="9144000" cy="449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968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Media Channel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Year 1 Spend</a:t>
                      </a:r>
                      <a:endParaRPr lang="en-US" sz="2200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StartUpEssential.com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Affiliate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Banner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$10,500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</a:tr>
              <a:tr h="442937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$10,226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3782"/>
          </a:xfrm>
        </p:spPr>
        <p:txBody>
          <a:bodyPr>
            <a:normAutofit/>
          </a:bodyPr>
          <a:lstStyle/>
          <a:p>
            <a:r>
              <a:rPr lang="en-US" sz="5200" dirty="0" smtClean="0"/>
              <a:t>StartUpEssential.com</a:t>
            </a:r>
            <a:endParaRPr lang="en-US" sz="5200" dirty="0"/>
          </a:p>
        </p:txBody>
      </p:sp>
      <p:pic>
        <p:nvPicPr>
          <p:cNvPr id="4" name="Content Placeholder 3" descr="Screen Shot 2012-10-22 at 2.53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970" r="-30970"/>
          <a:stretch>
            <a:fillRect/>
          </a:stretch>
        </p:blipFill>
        <p:spPr>
          <a:xfrm>
            <a:off x="99876" y="1417638"/>
            <a:ext cx="8859397" cy="4872326"/>
          </a:xfrm>
        </p:spPr>
      </p:pic>
    </p:spTree>
    <p:extLst>
      <p:ext uri="{BB962C8B-B14F-4D97-AF65-F5344CB8AC3E}">
        <p14:creationId xmlns="" xmlns:p14="http://schemas.microsoft.com/office/powerpoint/2010/main" val="37433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"/>
            <a:ext cx="8229600" cy="691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Do?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08" y="589956"/>
            <a:ext cx="4247869" cy="62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1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8400"/>
          </a:xfrm>
        </p:spPr>
        <p:txBody>
          <a:bodyPr>
            <a:normAutofit/>
          </a:bodyPr>
          <a:lstStyle/>
          <a:p>
            <a:r>
              <a:rPr lang="en-US" sz="3800" b="1" dirty="0"/>
              <a:t>Online Marketplace </a:t>
            </a:r>
            <a:r>
              <a:rPr lang="en-US" sz="3800" b="1" dirty="0" smtClean="0"/>
              <a:t>– October, </a:t>
            </a:r>
            <a:r>
              <a:rPr lang="en-US" sz="3800" b="1" dirty="0"/>
              <a:t>2010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255 million websites</a:t>
            </a:r>
            <a:endParaRPr lang="en-US" dirty="0"/>
          </a:p>
          <a:p>
            <a:pPr lvl="1" fontAlgn="base"/>
            <a:r>
              <a:rPr lang="en-US" dirty="0"/>
              <a:t>40 new websites launched per/</a:t>
            </a:r>
            <a:r>
              <a:rPr lang="en-US" dirty="0" smtClean="0"/>
              <a:t>minute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202 million top level domain names</a:t>
            </a:r>
            <a:endParaRPr lang="en-US" dirty="0"/>
          </a:p>
          <a:p>
            <a:pPr lvl="1" fontAlgn="base"/>
            <a:r>
              <a:rPr lang="en-US" dirty="0"/>
              <a:t>7% increase from </a:t>
            </a:r>
            <a:r>
              <a:rPr lang="en-US" dirty="0" smtClean="0"/>
              <a:t>2009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1.97 billion internet users worldwide</a:t>
            </a:r>
            <a:endParaRPr lang="en-US" dirty="0"/>
          </a:p>
          <a:p>
            <a:pPr lvl="1" fontAlgn="base"/>
            <a:r>
              <a:rPr lang="en-US" dirty="0"/>
              <a:t>14% increase from </a:t>
            </a:r>
            <a:r>
              <a:rPr lang="en-US" dirty="0" smtClean="0"/>
              <a:t>2009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340 of every 100,000 adults launched a business each month, creating 565,000 startups.</a:t>
            </a:r>
            <a:endParaRPr lang="en-US" dirty="0"/>
          </a:p>
          <a:p>
            <a:pPr lvl="1" fontAlgn="base"/>
            <a:r>
              <a:rPr lang="en-US" dirty="0"/>
              <a:t>Rate of new business creation steadily rising since 2006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ECD-internet-econ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360"/>
            <a:ext cx="9144000" cy="2072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8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6"/>
            <a:ext cx="8229600" cy="963035"/>
          </a:xfrm>
        </p:spPr>
        <p:txBody>
          <a:bodyPr/>
          <a:lstStyle/>
          <a:p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75" y="851826"/>
            <a:ext cx="4949743" cy="600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3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3"/>
            <a:ext cx="8229600" cy="806017"/>
          </a:xfrm>
        </p:spPr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8" y="812800"/>
            <a:ext cx="4480358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5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7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Affiliate Program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3" y="661413"/>
            <a:ext cx="5329381" cy="61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9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88292"/>
          </a:xfrm>
        </p:spPr>
        <p:txBody>
          <a:bodyPr/>
          <a:lstStyle/>
          <a:p>
            <a:r>
              <a:rPr lang="en-US" dirty="0" smtClean="0"/>
              <a:t>Marketing - Social Media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567913"/>
            <a:ext cx="9144000" cy="415763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34225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60"/>
          </a:xfrm>
        </p:spPr>
        <p:txBody>
          <a:bodyPr/>
          <a:lstStyle/>
          <a:p>
            <a:r>
              <a:rPr lang="en-US" sz="5200" dirty="0" smtClean="0"/>
              <a:t>Marketing – Search Engine</a:t>
            </a:r>
            <a:endParaRPr lang="en-US" sz="5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762222"/>
            <a:ext cx="9144000" cy="431502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42848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5077"/>
          </a:xfrm>
        </p:spPr>
        <p:txBody>
          <a:bodyPr/>
          <a:lstStyle/>
          <a:p>
            <a:r>
              <a:rPr lang="en-US" sz="5000" dirty="0" smtClean="0"/>
              <a:t>Marketing – Banner Display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Startupnation.com – Popular information source on how to build a business. 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Theworkbuzz.com – A community for job seekers. 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Experienceproject.com – A community for people dealing with various issues, many revolving around financial and professional struggles.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Moneyfanclub.com – Community focused on discovering unconventional ways to make money online.</a:t>
            </a:r>
          </a:p>
          <a:p>
            <a:endParaRPr lang="en-US" dirty="0" smtClean="0"/>
          </a:p>
          <a:p>
            <a:r>
              <a:rPr lang="en-US" dirty="0" smtClean="0"/>
              <a:t>Babycrowd.com – Large community section dedicated to stay at home moms.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5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- Banner Display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324927"/>
            <a:ext cx="9144000" cy="516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506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0671"/>
          </a:xfrm>
        </p:spPr>
        <p:txBody>
          <a:bodyPr/>
          <a:lstStyle/>
          <a:p>
            <a:r>
              <a:rPr lang="en-US" dirty="0" smtClean="0"/>
              <a:t>Marketing - Email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236" y="970671"/>
            <a:ext cx="3895376" cy="58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4228"/>
          </a:xfrm>
        </p:spPr>
        <p:txBody>
          <a:bodyPr/>
          <a:lstStyle/>
          <a:p>
            <a:r>
              <a:rPr lang="en-US" dirty="0" smtClean="0"/>
              <a:t>Marketing -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MBA Biz Magazine</a:t>
            </a:r>
          </a:p>
          <a:p>
            <a:pPr lvl="1"/>
            <a:r>
              <a:rPr lang="en-US" dirty="0" smtClean="0"/>
              <a:t>Increase credibility in the business community</a:t>
            </a:r>
          </a:p>
          <a:p>
            <a:pPr lvl="1"/>
            <a:r>
              <a:rPr lang="en-US" dirty="0" smtClean="0"/>
              <a:t>Reach business students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Home Business Advertiser Magazine </a:t>
            </a:r>
          </a:p>
          <a:p>
            <a:pPr lvl="1"/>
            <a:r>
              <a:rPr lang="en-US" dirty="0" smtClean="0"/>
              <a:t>Reach families and individuals interested in running </a:t>
            </a:r>
          </a:p>
          <a:p>
            <a:pPr lvl="1">
              <a:buNone/>
            </a:pPr>
            <a:r>
              <a:rPr lang="en-US" dirty="0" smtClean="0"/>
              <a:t>	a home based business</a:t>
            </a:r>
            <a:endParaRPr lang="en-US" dirty="0"/>
          </a:p>
        </p:txBody>
      </p:sp>
      <p:pic>
        <p:nvPicPr>
          <p:cNvPr id="58370" name="Picture 2" descr="https://sphotos-b.xx.fbcdn.net/hphotos-prn1/14227_282747781828216_1937021822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436" y="1531966"/>
            <a:ext cx="1870363" cy="2464204"/>
          </a:xfrm>
          <a:prstGeom prst="rect">
            <a:avLst/>
          </a:prstGeom>
          <a:noFill/>
        </p:spPr>
      </p:pic>
      <p:pic>
        <p:nvPicPr>
          <p:cNvPr id="58372" name="Picture 4" descr="http://www.homebusinessadvertiser.com/images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436" y="3996170"/>
            <a:ext cx="1870363" cy="246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Media Mix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249291"/>
            <a:ext cx="9144000" cy="350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6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1440"/>
          </a:xfrm>
        </p:spPr>
        <p:txBody>
          <a:bodyPr/>
          <a:lstStyle/>
          <a:p>
            <a:r>
              <a:rPr lang="en-US" sz="5000" b="1" dirty="0" smtClean="0"/>
              <a:t>Product – The Big Idea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28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To offer the opportunity to anyone who has the ambition of owning a company, but lacks resources, funding, or specialized skills the ability to start and successfully operate a profitable, low maintenance online business.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53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57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To Start &amp; Successfully Operate a Business Even If You Know NOTHING About Business!”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5" y="1578860"/>
            <a:ext cx="9151195" cy="527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0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6058"/>
          </a:xfrm>
        </p:spPr>
        <p:txBody>
          <a:bodyPr/>
          <a:lstStyle/>
          <a:p>
            <a:r>
              <a:rPr lang="en-US" sz="5200" dirty="0" smtClean="0"/>
              <a:t>Other Marketing Expenses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$10,000 to host the “How </a:t>
            </a:r>
            <a:r>
              <a:rPr lang="en-US" sz="2600" dirty="0"/>
              <a:t>To Start &amp; Successfully Operate a Business Even If You Know NOTHING About </a:t>
            </a:r>
            <a:r>
              <a:rPr lang="en-US" sz="2600" dirty="0" smtClean="0"/>
              <a:t>Business!” conference</a:t>
            </a:r>
          </a:p>
          <a:p>
            <a:pPr lvl="1"/>
            <a:r>
              <a:rPr lang="en-US" sz="1800" dirty="0" smtClean="0"/>
              <a:t>Sponsored by local business</a:t>
            </a:r>
          </a:p>
          <a:p>
            <a:pPr lvl="1"/>
            <a:r>
              <a:rPr lang="en-US" sz="1800" dirty="0" smtClean="0"/>
              <a:t>Further compensated by guest speakers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$4,000 – Affiliate program promotion</a:t>
            </a:r>
            <a:endParaRPr lang="en-US" sz="2600" dirty="0"/>
          </a:p>
          <a:p>
            <a:pPr lvl="1"/>
            <a:r>
              <a:rPr lang="en-US" sz="1800" dirty="0" smtClean="0"/>
              <a:t>15% of sales are expected to be affiliate generated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$4,000 - SEO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$1,918 - business cards, t-shirts (300), and other promotional material</a:t>
            </a:r>
          </a:p>
          <a:p>
            <a:endParaRPr lang="en-US" sz="2600" dirty="0" smtClean="0"/>
          </a:p>
          <a:p>
            <a:r>
              <a:rPr lang="en-US" sz="2600" dirty="0" smtClean="0"/>
              <a:t>$4,000 - miscellaneous expenses</a:t>
            </a:r>
          </a:p>
          <a:p>
            <a:endParaRPr lang="en-US" sz="2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64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93"/>
            <a:ext cx="8229600" cy="861434"/>
          </a:xfrm>
        </p:spPr>
        <p:txBody>
          <a:bodyPr>
            <a:normAutofit/>
          </a:bodyPr>
          <a:lstStyle/>
          <a:p>
            <a:r>
              <a:rPr lang="en-US" dirty="0" smtClean="0"/>
              <a:t>Marketing Materials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1263036"/>
            <a:ext cx="4267201" cy="442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" y="5687939"/>
            <a:ext cx="9126477" cy="11700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79" y="2200986"/>
            <a:ext cx="1367820" cy="5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53455"/>
            <a:ext cx="5084618" cy="36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2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Price Structure Testing &amp; Data Analysis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Oprimizely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Test multiple price models to determine optimal structure and further segment the target market.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Data collection during checkout process</a:t>
            </a:r>
          </a:p>
          <a:p>
            <a:pPr lvl="1"/>
            <a:r>
              <a:rPr lang="en-US" sz="2000" dirty="0" smtClean="0"/>
              <a:t>Pitch customers who abandon checkout process</a:t>
            </a:r>
          </a:p>
          <a:p>
            <a:pPr lvl="1"/>
            <a:r>
              <a:rPr lang="en-US" sz="2000" dirty="0" smtClean="0"/>
              <a:t>Improve sales conversion</a:t>
            </a:r>
          </a:p>
          <a:p>
            <a:pPr lvl="1"/>
            <a:r>
              <a:rPr lang="en-US" sz="2000" dirty="0" smtClean="0"/>
              <a:t>Optimize checkout process with Amazon type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12874"/>
          </a:xfrm>
        </p:spPr>
        <p:txBody>
          <a:bodyPr/>
          <a:lstStyle/>
          <a:p>
            <a:r>
              <a:rPr lang="en-US" dirty="0" smtClean="0"/>
              <a:t>Operations - Timetable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37957"/>
          <a:ext cx="9144000" cy="562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6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2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 New Roman"/>
                          <a:cs typeface="Times New Roman"/>
                        </a:rPr>
                        <a:t>Execution</a:t>
                      </a:r>
                      <a:endParaRPr lang="en-US" sz="2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9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December,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Design and development of StartUpEssential.com website 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$1,100 initial development cost 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9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December, 2013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Testing and data analysis via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Optimizely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Gold Package to develop optimal price structure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$4,308 per / year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1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December, 2013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Midtown NYC office space</a:t>
                      </a:r>
                      <a:endParaRPr lang="en-US" sz="16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$54,000 per / year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9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December, 2015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Expand inventory by launching 4 new websites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$10,000 over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year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period (starting year 2)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09821"/>
          <a:ext cx="9144000" cy="564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6583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Goal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782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December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Reach $500,000 in total revenue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78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December 2014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Reach $1,250,000 in total revenue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078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December 2015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Reach $1,750,000 in total revenue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"/>
            <a:ext cx="8229600" cy="101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Operations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- Milestones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9582" cy="66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6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209\Desktop\show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89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" y="998804"/>
          <a:ext cx="8686800" cy="5627075"/>
        </p:xfrm>
        <a:graphic>
          <a:graphicData uri="http://schemas.openxmlformats.org/drawingml/2006/table">
            <a:tbl>
              <a:tblPr/>
              <a:tblGrid>
                <a:gridCol w="1389889"/>
                <a:gridCol w="1389889"/>
                <a:gridCol w="2055875"/>
                <a:gridCol w="2461258"/>
                <a:gridCol w="1389889"/>
              </a:tblGrid>
              <a:tr h="225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[A]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Fee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22,000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[B]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Domain Hosting Fee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2,689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[C]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Instant Revenue Promotion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28" marR="8128" marT="8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11250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8806"/>
          </a:xfrm>
        </p:spPr>
        <p:txBody>
          <a:bodyPr/>
          <a:lstStyle/>
          <a:p>
            <a:r>
              <a:rPr lang="en-US" dirty="0" smtClean="0"/>
              <a:t>Expenditures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2" y="11"/>
          <a:ext cx="8918920" cy="6654018"/>
        </p:xfrm>
        <a:graphic>
          <a:graphicData uri="http://schemas.openxmlformats.org/drawingml/2006/table">
            <a:tbl>
              <a:tblPr/>
              <a:tblGrid>
                <a:gridCol w="698667"/>
                <a:gridCol w="698667"/>
                <a:gridCol w="1026167"/>
                <a:gridCol w="1237223"/>
                <a:gridCol w="698667"/>
                <a:gridCol w="698667"/>
                <a:gridCol w="862416"/>
                <a:gridCol w="800556"/>
                <a:gridCol w="800556"/>
                <a:gridCol w="698667"/>
                <a:gridCol w="698667"/>
              </a:tblGrid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[D]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Affiliate Fees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9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Sr. No.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Packages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Expenditure per Customer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Total Customers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$1,000 - 2,200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Consulting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$2,200 - 3,600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798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917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35.00%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Marketing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$5,000 - 6,000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1513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7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7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 1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Assumed that 15% of sales are affiliate based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 2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Assumed that 25% of paid as Affiliate Fees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[E]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Credit Card Processing Fees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14,178 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32,762 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46,944 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[F]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StartUpEssential.com Development and Maintenance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7029" marR="7029" marT="70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1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9" marR="7029" marT="7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2400"/>
          </a:xfrm>
        </p:spPr>
        <p:txBody>
          <a:bodyPr/>
          <a:lstStyle/>
          <a:p>
            <a:r>
              <a:rPr lang="en-US" b="1" dirty="0"/>
              <a:t>Product -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212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 smtClean="0"/>
              <a:t>Basic Package - Website</a:t>
            </a:r>
            <a:endParaRPr lang="en-US" dirty="0"/>
          </a:p>
          <a:p>
            <a:pPr lvl="1" fontAlgn="base"/>
            <a:r>
              <a:rPr lang="en-US" dirty="0"/>
              <a:t>6 available in the following industries</a:t>
            </a:r>
          </a:p>
          <a:p>
            <a:pPr lvl="3" fontAlgn="base"/>
            <a:r>
              <a:rPr lang="en-US" dirty="0"/>
              <a:t>Marketing for entertainers, dating network, personal auction service, b2b ad network, virtual mall, </a:t>
            </a:r>
            <a:r>
              <a:rPr lang="en-US" dirty="0" smtClean="0"/>
              <a:t>and a night life promotion business</a:t>
            </a:r>
            <a:endParaRPr lang="en-US" dirty="0"/>
          </a:p>
          <a:p>
            <a:pPr lvl="1" fontAlgn="base"/>
            <a:r>
              <a:rPr lang="en-US" dirty="0" smtClean="0"/>
              <a:t>Tested </a:t>
            </a:r>
            <a:r>
              <a:rPr lang="en-US" dirty="0"/>
              <a:t>and optimized for target </a:t>
            </a:r>
            <a:r>
              <a:rPr lang="en-US" dirty="0" smtClean="0"/>
              <a:t>market</a:t>
            </a:r>
            <a:endParaRPr lang="en-US" dirty="0"/>
          </a:p>
          <a:p>
            <a:pPr lvl="1" fontAlgn="base"/>
            <a:r>
              <a:rPr lang="en-US" dirty="0"/>
              <a:t>Control panel to allow </a:t>
            </a:r>
            <a:r>
              <a:rPr lang="en-US" dirty="0" smtClean="0"/>
              <a:t>users </a:t>
            </a:r>
            <a:r>
              <a:rPr lang="en-US" dirty="0"/>
              <a:t>with no programming knowledge to </a:t>
            </a:r>
            <a:r>
              <a:rPr lang="en-US" dirty="0" smtClean="0"/>
              <a:t>operate</a:t>
            </a:r>
            <a:endParaRPr lang="en-US" dirty="0"/>
          </a:p>
          <a:p>
            <a:pPr lvl="1" fontAlgn="base"/>
            <a:r>
              <a:rPr lang="en-US" dirty="0"/>
              <a:t>Setup with payment </a:t>
            </a:r>
            <a:r>
              <a:rPr lang="en-US" dirty="0" smtClean="0"/>
              <a:t>processing, hosting, and all other necessary services</a:t>
            </a:r>
            <a:endParaRPr lang="en-US" dirty="0"/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/>
              <a:t>Consulting Package – Documentation &amp; Support</a:t>
            </a:r>
            <a:endParaRPr lang="en-US" dirty="0" smtClean="0"/>
          </a:p>
          <a:p>
            <a:pPr lvl="1" fontAlgn="base"/>
            <a:r>
              <a:rPr lang="en-US" dirty="0" smtClean="0"/>
              <a:t>Extensive documentation covering all aspects of the business</a:t>
            </a:r>
          </a:p>
          <a:p>
            <a:pPr lvl="1" fontAlgn="base"/>
            <a:r>
              <a:rPr lang="en-US" dirty="0" smtClean="0"/>
              <a:t>Consulting &amp; technical support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 smtClean="0"/>
              <a:t>Full Marketing Package – Setup &amp; Design</a:t>
            </a:r>
            <a:endParaRPr lang="en-US" dirty="0" smtClean="0"/>
          </a:p>
          <a:p>
            <a:pPr lvl="1" fontAlgn="base"/>
            <a:r>
              <a:rPr lang="en-US" dirty="0" smtClean="0"/>
              <a:t>Setup of marketing channels</a:t>
            </a:r>
          </a:p>
          <a:p>
            <a:pPr lvl="1" fontAlgn="base"/>
            <a:r>
              <a:rPr lang="en-US" dirty="0" smtClean="0"/>
              <a:t>Design of promotional material</a:t>
            </a:r>
          </a:p>
          <a:p>
            <a:pPr lvl="1" fontAlgn="base"/>
            <a:r>
              <a:rPr lang="en-US" dirty="0" smtClean="0"/>
              <a:t>Start-up advertising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21780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-11"/>
          <a:ext cx="8932988" cy="6682165"/>
        </p:xfrm>
        <a:graphic>
          <a:graphicData uri="http://schemas.openxmlformats.org/drawingml/2006/table">
            <a:tbl>
              <a:tblPr/>
              <a:tblGrid>
                <a:gridCol w="759245"/>
                <a:gridCol w="759245"/>
                <a:gridCol w="1115140"/>
                <a:gridCol w="1344495"/>
                <a:gridCol w="759245"/>
                <a:gridCol w="759245"/>
                <a:gridCol w="937192"/>
                <a:gridCol w="869968"/>
                <a:gridCol w="869968"/>
                <a:gridCol w="759245"/>
              </a:tblGrid>
              <a:tr h="173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[G]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Product acquisition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[H]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Legal Expenses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[I]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Salaries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Salary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163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Content writer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Travelling public speaker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Web-developer 1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Web-developer 2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161321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267642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78650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297090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[J]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Marketing Expenses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7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198,496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327,623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281,662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"/>
          <a:ext cx="8932986" cy="6668086"/>
        </p:xfrm>
        <a:graphic>
          <a:graphicData uri="http://schemas.openxmlformats.org/drawingml/2006/table">
            <a:tbl>
              <a:tblPr/>
              <a:tblGrid>
                <a:gridCol w="1121735"/>
                <a:gridCol w="1121735"/>
                <a:gridCol w="1998092"/>
                <a:gridCol w="1559912"/>
                <a:gridCol w="1565756"/>
                <a:gridCol w="1565756"/>
              </a:tblGrid>
              <a:tr h="33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Advertising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[E]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Update Fees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2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 year's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 year's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 to Last Year's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-10"/>
          <a:ext cx="8932988" cy="6654030"/>
        </p:xfrm>
        <a:graphic>
          <a:graphicData uri="http://schemas.openxmlformats.org/drawingml/2006/table">
            <a:tbl>
              <a:tblPr/>
              <a:tblGrid>
                <a:gridCol w="759245"/>
                <a:gridCol w="759245"/>
                <a:gridCol w="1115140"/>
                <a:gridCol w="1344495"/>
                <a:gridCol w="759245"/>
                <a:gridCol w="759245"/>
                <a:gridCol w="937192"/>
                <a:gridCol w="869968"/>
                <a:gridCol w="869968"/>
                <a:gridCol w="759245"/>
              </a:tblGrid>
              <a:tr h="173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[G]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Product acquisition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[H]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Legal Expenses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[I]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Salaries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Salary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4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CFO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Content writer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Travelling public speaker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Web-developer 1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Web-developer 2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161321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267642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78650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297090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[J]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Marketing Expenses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Expenditure</a:t>
                      </a:r>
                    </a:p>
                  </a:txBody>
                  <a:tcPr marL="5288" marR="5288" marT="52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9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198,496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9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327,623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9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281,662 </a:t>
                      </a: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8" marR="5288" marT="52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738"/>
          </a:xfrm>
        </p:spPr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84750"/>
          <a:ext cx="8932985" cy="5697399"/>
        </p:xfrm>
        <a:graphic>
          <a:graphicData uri="http://schemas.openxmlformats.org/drawingml/2006/table">
            <a:tbl>
              <a:tblPr/>
              <a:tblGrid>
                <a:gridCol w="631492"/>
                <a:gridCol w="631492"/>
                <a:gridCol w="1131425"/>
                <a:gridCol w="881458"/>
                <a:gridCol w="881458"/>
                <a:gridCol w="881458"/>
                <a:gridCol w="881458"/>
                <a:gridCol w="881458"/>
                <a:gridCol w="868302"/>
                <a:gridCol w="631492"/>
                <a:gridCol w="631492"/>
              </a:tblGrid>
              <a:tr h="14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[A]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Initial Sales Revenue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76"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Sr. No.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Packages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Initial Sales Revenue per Customer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of Total Customers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$1,000 - 2,200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Consulting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$2,200 - 3,600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3669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35.00%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Marketing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$5,000 - 6,000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6050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 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Assumed Growth for Average Revenue per customer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[B]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hosting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Sr. No.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Service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Revenue per Customer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1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customers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$ 5 - 9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07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Continued from last year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$ 5 - 9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07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Continued from last  to last year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$ 5 - 9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 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Assumed that Customer is retained for 3 years average 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[C]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 sale advertising revenue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Customers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333" marR="5333" marT="53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135,000 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337,500 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3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438,750 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" y="1434904"/>
          <a:ext cx="9144002" cy="3953023"/>
        </p:xfrm>
        <a:graphic>
          <a:graphicData uri="http://schemas.openxmlformats.org/drawingml/2006/table">
            <a:tbl>
              <a:tblPr/>
              <a:tblGrid>
                <a:gridCol w="3343985"/>
                <a:gridCol w="1209123"/>
                <a:gridCol w="1530298"/>
                <a:gridCol w="1530298"/>
                <a:gridCol w="1530298"/>
              </a:tblGrid>
              <a:tr h="5128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Break Even Analysis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3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Projected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567,130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1,310,490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1,877,749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Projected Cost of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261,095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459,745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468,122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Projected Fixed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175,321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321,642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351,090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Break Even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436,416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781,387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819,212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0159" y="844060"/>
          <a:ext cx="6597749" cy="5795885"/>
        </p:xfrm>
        <a:graphic>
          <a:graphicData uri="http://schemas.openxmlformats.org/drawingml/2006/table">
            <a:tbl>
              <a:tblPr/>
              <a:tblGrid>
                <a:gridCol w="814118"/>
                <a:gridCol w="2493236"/>
                <a:gridCol w="186568"/>
                <a:gridCol w="1034609"/>
                <a:gridCol w="1034609"/>
                <a:gridCol w="1034609"/>
              </a:tblGrid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2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Revenue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[A]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Initial Sales Revenue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24,000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52,800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76,912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Consulting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101,500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223,300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322,872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Marketing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275,000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605,000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869,750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[B]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hosting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630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1,890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3,465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[C]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 sale advertising revenue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135,000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337,500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438,750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Advertising Revenue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[E]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Update Fees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30,000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87,000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154,000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0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567,130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1,310,490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1,877,749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0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2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Expenses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[A]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Fee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22,000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32,500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[B]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Domain Hosting Fee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896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2,689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4,930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[C]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Instant Revenue Promotion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11,250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[D]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Affiliate Fees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2,200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3,036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Consulting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3,625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8,773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11,924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Marketing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22,688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33,051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[E]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Credit Card Processing Fees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14,178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32,762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46,944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[F]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StartUpEssential.com Development and Maintenance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1,100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[G]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Product acquisition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-  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5,000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[H]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Legal Expenses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2,500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[I]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Salaries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161,321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267,642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297,090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[J]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Marketing Expenses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198,496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327,623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281,662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57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0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407,416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703,376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730,387 </a:t>
                      </a:r>
                    </a:p>
                  </a:txBody>
                  <a:tcPr marL="6191" marR="6191" marT="61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4327"/>
          </a:xfrm>
        </p:spPr>
        <p:txBody>
          <a:bodyPr/>
          <a:lstStyle/>
          <a:p>
            <a:r>
              <a:rPr lang="en-US" sz="4400" dirty="0" smtClean="0"/>
              <a:t>Product – How It Works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565" y="1273978"/>
            <a:ext cx="4154429" cy="42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73978"/>
            <a:ext cx="4964565" cy="5584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/>
              <a:t>Example 1</a:t>
            </a:r>
          </a:p>
          <a:p>
            <a:pPr algn="ctr">
              <a:buNone/>
            </a:pPr>
            <a:r>
              <a:rPr lang="en-US" sz="1800" b="1" dirty="0" smtClean="0"/>
              <a:t>Night Life Promotion Business</a:t>
            </a:r>
          </a:p>
          <a:p>
            <a:pPr algn="ctr">
              <a:buNone/>
            </a:pPr>
            <a:r>
              <a:rPr lang="en-US" sz="1800" dirty="0" smtClean="0"/>
              <a:t>Market Night Club &amp; Concert Events </a:t>
            </a:r>
          </a:p>
          <a:p>
            <a:pPr algn="ctr">
              <a:buNone/>
            </a:pPr>
            <a:r>
              <a:rPr lang="en-US" sz="1800" dirty="0" smtClean="0"/>
              <a:t>to Young People</a:t>
            </a:r>
          </a:p>
          <a:p>
            <a:endParaRPr lang="en-US" sz="1800" dirty="0" smtClean="0"/>
          </a:p>
          <a:p>
            <a:r>
              <a:rPr lang="en-US" sz="1800" dirty="0" smtClean="0"/>
              <a:t>Venue owners &amp; promoters pay a subscription fee to list their event info on the website.</a:t>
            </a:r>
          </a:p>
          <a:p>
            <a:endParaRPr lang="en-US" sz="1800" dirty="0" smtClean="0"/>
          </a:p>
          <a:p>
            <a:r>
              <a:rPr lang="en-US" sz="1800" dirty="0" smtClean="0"/>
              <a:t>Client’s job - Market the website to night life enthusiasts using techniques we show in order to expose them to the listed events.</a:t>
            </a:r>
          </a:p>
        </p:txBody>
      </p:sp>
    </p:spTree>
    <p:extLst>
      <p:ext uri="{BB962C8B-B14F-4D97-AF65-F5344CB8AC3E}">
        <p14:creationId xmlns:p14="http://schemas.microsoft.com/office/powerpoint/2010/main" xmlns="" val="4128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4327"/>
          </a:xfrm>
        </p:spPr>
        <p:txBody>
          <a:bodyPr/>
          <a:lstStyle/>
          <a:p>
            <a:r>
              <a:rPr lang="en-US" sz="4400" dirty="0" smtClean="0"/>
              <a:t>Product – How It Works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16181"/>
            <a:ext cx="4964565" cy="5541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Example 2</a:t>
            </a:r>
          </a:p>
          <a:p>
            <a:pPr algn="ctr">
              <a:buNone/>
            </a:pPr>
            <a:r>
              <a:rPr lang="en-US" b="1" dirty="0" smtClean="0"/>
              <a:t>Business 2 Business Ad Network</a:t>
            </a:r>
          </a:p>
          <a:p>
            <a:pPr algn="ctr">
              <a:buNone/>
            </a:pPr>
            <a:r>
              <a:rPr lang="en-US" sz="1900" dirty="0" smtClean="0"/>
              <a:t>Connect Publishers &amp; Advertisers in an Automated Virtual Banner Exchange Network</a:t>
            </a:r>
          </a:p>
          <a:p>
            <a:endParaRPr lang="en-US" sz="1900" dirty="0" smtClean="0"/>
          </a:p>
          <a:p>
            <a:r>
              <a:rPr lang="en-US" sz="1900" dirty="0" smtClean="0"/>
              <a:t>Publishers – Pay subscription fee to be included in the network in order to sell web traffic.</a:t>
            </a:r>
          </a:p>
          <a:p>
            <a:endParaRPr lang="en-US" sz="1900" dirty="0" smtClean="0"/>
          </a:p>
          <a:p>
            <a:r>
              <a:rPr lang="en-US" sz="1900" dirty="0" smtClean="0"/>
              <a:t>Advertisers – Pay subscription fee to have their banners hosted on content targeted websites.</a:t>
            </a:r>
          </a:p>
          <a:p>
            <a:endParaRPr lang="en-US" sz="1900" dirty="0" smtClean="0"/>
          </a:p>
          <a:p>
            <a:r>
              <a:rPr lang="en-US" sz="1900" dirty="0" smtClean="0"/>
              <a:t>Client’s job - Market the business to website owners.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565" y="1316182"/>
            <a:ext cx="415442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8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3889"/>
          </a:xfrm>
        </p:spPr>
        <p:txBody>
          <a:bodyPr/>
          <a:lstStyle/>
          <a:p>
            <a:r>
              <a:rPr lang="en-US" dirty="0" smtClean="0"/>
              <a:t>Product -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Must provide an automatic, subscription based service</a:t>
            </a:r>
          </a:p>
          <a:p>
            <a:pPr lvl="1"/>
            <a:r>
              <a:rPr lang="en-US" dirty="0" smtClean="0"/>
              <a:t>Significantly reduces skill level required to operate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Must not be within an industry that requires licensing or specialized skills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Preliminary  3 month test launch. Website will be optimized during this time based on customer feedback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Must be in operation for a minimum of 2 years or until the website shows a minimum of100% return on investment</a:t>
            </a:r>
          </a:p>
          <a:p>
            <a:pPr lvl="1"/>
            <a:r>
              <a:rPr lang="en-US" dirty="0" smtClean="0"/>
              <a:t>Proves income potential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6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Product – Differentiation</a:t>
            </a:r>
            <a:br>
              <a:rPr lang="en-US" sz="4000" dirty="0" smtClean="0"/>
            </a:br>
            <a:r>
              <a:rPr lang="en-US" sz="4000" dirty="0" smtClean="0"/>
              <a:t>Instant Revenue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Banner advertising </a:t>
            </a:r>
            <a:r>
              <a:rPr lang="en-US" dirty="0" smtClean="0"/>
              <a:t>initiated day of purchase</a:t>
            </a:r>
          </a:p>
          <a:p>
            <a:pPr fontAlgn="base"/>
            <a:r>
              <a:rPr lang="en-US" dirty="0" smtClean="0"/>
              <a:t>$45 per/month average starting payout </a:t>
            </a:r>
          </a:p>
          <a:p>
            <a:pPr lvl="1" fontAlgn="base"/>
            <a:r>
              <a:rPr lang="en-US" dirty="0" smtClean="0"/>
              <a:t>Re-negotiated </a:t>
            </a:r>
            <a:r>
              <a:rPr lang="en-US" dirty="0"/>
              <a:t>after the </a:t>
            </a:r>
            <a:r>
              <a:rPr lang="en-US" dirty="0" smtClean="0"/>
              <a:t>third month </a:t>
            </a:r>
            <a:r>
              <a:rPr lang="en-US" dirty="0"/>
              <a:t>based on </a:t>
            </a:r>
            <a:r>
              <a:rPr lang="en-US" dirty="0" smtClean="0"/>
              <a:t>traffic </a:t>
            </a:r>
            <a:r>
              <a:rPr lang="en-US" dirty="0"/>
              <a:t>and </a:t>
            </a:r>
            <a:r>
              <a:rPr lang="en-US" dirty="0" smtClean="0"/>
              <a:t>performance</a:t>
            </a:r>
            <a:endParaRPr lang="en-US" dirty="0"/>
          </a:p>
          <a:p>
            <a:endParaRPr lang="en-US" sz="2800" dirty="0"/>
          </a:p>
        </p:txBody>
      </p:sp>
      <p:pic>
        <p:nvPicPr>
          <p:cNvPr id="4" name="Picture 3" descr="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877"/>
            <a:ext cx="9144000" cy="3974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81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42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/>
              <a:t>Product – Differentiation</a:t>
            </a:r>
            <a:br>
              <a:rPr lang="en-US" sz="4400" dirty="0" smtClean="0"/>
            </a:br>
            <a:r>
              <a:rPr lang="en-US" sz="4400" dirty="0" smtClean="0"/>
              <a:t>Leads Database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928" y="2682765"/>
            <a:ext cx="5306290" cy="40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482436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Highly targeted leads to will help get the business going faster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Having members on the website will make it look more active and therefore make it easier to attract new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2299</TotalTime>
  <Words>2199</Words>
  <Application>Microsoft Office PowerPoint</Application>
  <PresentationFormat>On-screen Show (4:3)</PresentationFormat>
  <Paragraphs>876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Slide 1</vt:lpstr>
      <vt:lpstr>Online Marketplace – October, 2010</vt:lpstr>
      <vt:lpstr>Product – The Big Idea</vt:lpstr>
      <vt:lpstr>Product - Features</vt:lpstr>
      <vt:lpstr>Product – How It Works</vt:lpstr>
      <vt:lpstr>Product – How It Works</vt:lpstr>
      <vt:lpstr>Product - Qualifications</vt:lpstr>
      <vt:lpstr>Product – Differentiation Instant Revenue Model</vt:lpstr>
      <vt:lpstr>Product – Differentiation Leads Database</vt:lpstr>
      <vt:lpstr>Slide 10</vt:lpstr>
      <vt:lpstr>Competitor Overview</vt:lpstr>
      <vt:lpstr>Product – Target Market</vt:lpstr>
      <vt:lpstr>Product – Revenue Model</vt:lpstr>
      <vt:lpstr>Management Team</vt:lpstr>
      <vt:lpstr>Strategic Partners</vt:lpstr>
      <vt:lpstr>Advisory Board</vt:lpstr>
      <vt:lpstr>Marketing - Overview</vt:lpstr>
      <vt:lpstr>StartUpEssential.com</vt:lpstr>
      <vt:lpstr>What We Do?</vt:lpstr>
      <vt:lpstr>Our Products</vt:lpstr>
      <vt:lpstr>Testimonials</vt:lpstr>
      <vt:lpstr>Affiliate Program</vt:lpstr>
      <vt:lpstr>Marketing - Social Media</vt:lpstr>
      <vt:lpstr>Marketing – Search Engine</vt:lpstr>
      <vt:lpstr>Marketing – Banner Display</vt:lpstr>
      <vt:lpstr>Marketing - Banner Display</vt:lpstr>
      <vt:lpstr>Marketing - Email</vt:lpstr>
      <vt:lpstr>Marketing - Print</vt:lpstr>
      <vt:lpstr>Final Media Mix</vt:lpstr>
      <vt:lpstr>“How To Start &amp; Successfully Operate a Business Even If You Know NOTHING About Business!”</vt:lpstr>
      <vt:lpstr>Other Marketing Expenses</vt:lpstr>
      <vt:lpstr>Marketing Materials</vt:lpstr>
      <vt:lpstr>Price Structure Testing &amp; Data Analysis</vt:lpstr>
      <vt:lpstr>Operations - Timetable</vt:lpstr>
      <vt:lpstr>Slide 35</vt:lpstr>
      <vt:lpstr>Slide 36</vt:lpstr>
      <vt:lpstr>Slide 37</vt:lpstr>
      <vt:lpstr>Expenditures</vt:lpstr>
      <vt:lpstr>Slide 39</vt:lpstr>
      <vt:lpstr>Slide 40</vt:lpstr>
      <vt:lpstr>Slide 41</vt:lpstr>
      <vt:lpstr>Slide 42</vt:lpstr>
      <vt:lpstr>Revenues</vt:lpstr>
      <vt:lpstr>Slide 44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nyuhsluser</dc:creator>
  <cp:lastModifiedBy>alex gurevich</cp:lastModifiedBy>
  <cp:revision>116</cp:revision>
  <dcterms:created xsi:type="dcterms:W3CDTF">2012-10-22T17:50:35Z</dcterms:created>
  <dcterms:modified xsi:type="dcterms:W3CDTF">2014-04-02T12:04:44Z</dcterms:modified>
</cp:coreProperties>
</file>